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284" r:id="rId22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2" autoAdjust="0"/>
    <p:restoredTop sz="94687" autoAdjust="0"/>
  </p:normalViewPr>
  <p:slideViewPr>
    <p:cSldViewPr>
      <p:cViewPr>
        <p:scale>
          <a:sx n="50" d="100"/>
          <a:sy n="50" d="100"/>
        </p:scale>
        <p:origin x="-444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922" y="-96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63406-82E1-4885-AAD7-5EDF7FFB45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16389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F91A8-8A93-4D89-A603-87DB1FCD83D2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7C85E-E350-4DE7-9C52-B165EE34DC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02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Rectangle 7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Rectangle 1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2" name="Picture 11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24607"/>
            <a:ext cx="248285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8563" y="2779"/>
            <a:ext cx="1557337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23589"/>
            <a:ext cx="174307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0361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524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4174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5396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202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99998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8637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705455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96177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007432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23.9.2014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130809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Rectangle 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017838" y="21754"/>
            <a:ext cx="14573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51676" y="51917"/>
            <a:ext cx="912812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7201" y="21754"/>
            <a:ext cx="102235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575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mbr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03532" y="1628800"/>
            <a:ext cx="5500161" cy="3888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Искове против Държавата в Съда на Европейския съюз и в Съда по правата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на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човека в Страсбург /ЕСПЧ/. Отговорност на държавата –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разграничение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.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Основни решения против България на Съда в Страсбург. Пилотни решения срещу България - последици.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Разумна продължителност на производствата - критерии и основополагащи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решения.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“</a:t>
            </a:r>
            <a:endParaRPr lang="bg-BG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ЛЕКТОРИ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Атанас Семов</a:t>
            </a: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Таня Куцарова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25 – 27.09.2014 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Правец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23133" y="3284983"/>
            <a:ext cx="3326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Общи изисквания </a:t>
            </a:r>
            <a:endParaRPr lang="bg-BG" sz="20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за приложимост </a:t>
            </a:r>
          </a:p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 </a:t>
            </a:r>
            <a:r>
              <a:rPr lang="bg-BG" sz="20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член 6, §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bg-BG" dirty="0" smtClean="0"/>
              <a:t>Дължина </a:t>
            </a:r>
            <a:r>
              <a:rPr lang="bg-BG" dirty="0"/>
              <a:t>на производство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При изискването делата да бъдат гледани в рамките на "разумен срок", Конвенцията подчертава значението на правораздаването без закъснения, които могат да застрашат неговата ефективност и надеждност (H. срещу Франция, § 58;.. </a:t>
            </a:r>
            <a:r>
              <a:rPr lang="bg-BG" dirty="0" err="1"/>
              <a:t>Katte</a:t>
            </a:r>
            <a:r>
              <a:rPr lang="bg-BG" dirty="0"/>
              <a:t> </a:t>
            </a:r>
            <a:r>
              <a:rPr lang="bg-BG" dirty="0" err="1"/>
              <a:t>Klitsche</a:t>
            </a:r>
            <a:r>
              <a:rPr lang="bg-BG" dirty="0"/>
              <a:t> де ла </a:t>
            </a:r>
            <a:r>
              <a:rPr lang="bg-BG" dirty="0" err="1"/>
              <a:t>Гранж</a:t>
            </a:r>
            <a:r>
              <a:rPr lang="bg-BG" dirty="0"/>
              <a:t> срещу Италия , § 61). Член 6 § 1 задължава договарящите държави да организират своите правни системи, така че да се даде възможност на съдилищата, за да се съобразят с нейните различни изисквания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Съдът </a:t>
            </a:r>
            <a:r>
              <a:rPr lang="bg-BG" dirty="0"/>
              <a:t>многократно е подчертавал важността на правораздаване, без закъснения, които могат да застрашат неговата ефективност и надеждност (</a:t>
            </a:r>
            <a:r>
              <a:rPr lang="bg-BG" dirty="0" err="1"/>
              <a:t>Scordino</a:t>
            </a:r>
            <a:r>
              <a:rPr lang="bg-BG" dirty="0"/>
              <a:t> V. Италия (няма. 1) [GC], § 224). Натрупване на нарушения от страна на държавата представлява практика, която е несъвместима с Конвенцията (</a:t>
            </a:r>
            <a:r>
              <a:rPr lang="bg-BG" dirty="0" err="1"/>
              <a:t>Bottazzi</a:t>
            </a:r>
            <a:r>
              <a:rPr lang="bg-BG" dirty="0"/>
              <a:t> V. Италия [GC], § 22).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bg-BG" dirty="0"/>
              <a:t>(а) определяне на продължителността на производството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Що се отнася до началната точка на съответния период, времето, което обикновено започва да тече от момента, в който делото се образува пред компетентния съд (. </a:t>
            </a:r>
            <a:r>
              <a:rPr lang="bg-BG" dirty="0" err="1"/>
              <a:t>Poiss</a:t>
            </a:r>
            <a:r>
              <a:rPr lang="bg-BG" dirty="0"/>
              <a:t> срещу Австрия, § 50; Бок срещу Германия, § 35.), Освен  искова молба / жалба/ като предпоставка за започване  на  съдебните производства,  срокът може да включва и задължителната предварителна административна процедура (</a:t>
            </a:r>
            <a:r>
              <a:rPr lang="bg-BG" dirty="0" err="1"/>
              <a:t>König</a:t>
            </a:r>
            <a:r>
              <a:rPr lang="bg-BG" dirty="0"/>
              <a:t> срещу Германия, § 98;. Х. срещу Франция, § 31;. </a:t>
            </a:r>
            <a:r>
              <a:rPr lang="bg-BG" dirty="0" err="1"/>
              <a:t>Kress</a:t>
            </a:r>
            <a:r>
              <a:rPr lang="bg-BG" dirty="0"/>
              <a:t> срещу Франция [GC], § 90). </a:t>
            </a:r>
            <a:endParaRPr lang="bg-BG" dirty="0" smtClean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По </a:t>
            </a:r>
            <a:r>
              <a:rPr lang="bg-BG" dirty="0"/>
              <a:t>този начин, при определени  обстоятелства,  разумният срок може да започне да тече, дори преди издаването на изпълнителния лист за  започване на производството пред съда (</a:t>
            </a:r>
            <a:r>
              <a:rPr lang="bg-BG" dirty="0" err="1"/>
              <a:t>Golder</a:t>
            </a:r>
            <a:r>
              <a:rPr lang="bg-BG" dirty="0"/>
              <a:t> V. Обединеното кралство, § 32 в глоба </a:t>
            </a:r>
            <a:r>
              <a:rPr lang="bg-BG" dirty="0" err="1"/>
              <a:t>Erkner</a:t>
            </a:r>
            <a:r>
              <a:rPr lang="bg-BG" dirty="0"/>
              <a:t> и </a:t>
            </a:r>
            <a:r>
              <a:rPr lang="bg-BG" dirty="0" err="1"/>
              <a:t>Hofauer</a:t>
            </a:r>
            <a:r>
              <a:rPr lang="bg-BG" dirty="0"/>
              <a:t> V . </a:t>
            </a:r>
            <a:r>
              <a:rPr lang="bg-BG" dirty="0" err="1"/>
              <a:t>Austria</a:t>
            </a:r>
            <a:r>
              <a:rPr lang="bg-BG" dirty="0"/>
              <a:t>, § 64; </a:t>
            </a:r>
            <a:r>
              <a:rPr lang="bg-BG" dirty="0" err="1"/>
              <a:t>Vilho</a:t>
            </a:r>
            <a:r>
              <a:rPr lang="bg-BG" dirty="0"/>
              <a:t> </a:t>
            </a:r>
            <a:r>
              <a:rPr lang="bg-BG" dirty="0" err="1"/>
              <a:t>Eskelinen</a:t>
            </a:r>
            <a:r>
              <a:rPr lang="bg-BG" dirty="0"/>
              <a:t> и други срещу Финландия [GC], § 65</a:t>
            </a:r>
            <a:r>
              <a:rPr lang="bg-BG" dirty="0" smtClean="0"/>
              <a:t>).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19959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dirty="0"/>
              <a:t>Член 6, § 1, може да се прилага за производства, които, въпреки че не са изцяло от съдебен характер, независимо от това са тясно свързани с надзора от страна на съдебен орган. Такъв е случаят, например, с процедура за делба на имущество, което се проведе на не-спорен база преди две нотариуси, но е наредено и одобрено от съда (</a:t>
            </a:r>
            <a:r>
              <a:rPr lang="bg-BG" dirty="0" err="1"/>
              <a:t>Siegel</a:t>
            </a:r>
            <a:r>
              <a:rPr lang="bg-BG" dirty="0"/>
              <a:t> V. Франция, §§ 33-38) . Следователно продължителността на процедурата пред нотариусите е била </a:t>
            </a:r>
            <a:r>
              <a:rPr lang="bg-BG" dirty="0" err="1"/>
              <a:t>взта</a:t>
            </a:r>
            <a:r>
              <a:rPr lang="bg-BG" dirty="0"/>
              <a:t> предвид при изчисляването на разумен срок</a:t>
            </a:r>
            <a:r>
              <a:rPr lang="bg-BG" dirty="0" smtClean="0"/>
              <a:t>.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/>
              <a:t>68. Що се отнася до това кога изтича периодът, то той обикновено обхваща цялата продължителност на въпросното производство, включително и производство по обжалване (</a:t>
            </a:r>
            <a:r>
              <a:rPr lang="bg-BG" dirty="0" err="1"/>
              <a:t>König</a:t>
            </a:r>
            <a:r>
              <a:rPr lang="bg-BG" dirty="0"/>
              <a:t> V. Германия, § 98 в края) и се простира чак до решението, с което разполага приключва спорът (</a:t>
            </a:r>
            <a:r>
              <a:rPr lang="bg-BG" dirty="0" err="1"/>
              <a:t>Poiss</a:t>
            </a:r>
            <a:r>
              <a:rPr lang="bg-BG" dirty="0"/>
              <a:t> V. Австрия, § 50). Следователно, изискването за разумен срок се прилага за всички етапи на съдебното производство, насочени към разрешаване на спора, без да се изключват етапи след съдебно решение по същество (</a:t>
            </a:r>
            <a:r>
              <a:rPr lang="bg-BG" dirty="0" err="1"/>
              <a:t>Робинс</a:t>
            </a:r>
            <a:r>
              <a:rPr lang="bg-BG" dirty="0"/>
              <a:t> V. Обединеното кралство, §§ 28-29).</a:t>
            </a:r>
          </a:p>
        </p:txBody>
      </p:sp>
    </p:spTree>
    <p:extLst>
      <p:ext uri="{BB962C8B-B14F-4D97-AF65-F5344CB8AC3E}">
        <p14:creationId xmlns:p14="http://schemas.microsoft.com/office/powerpoint/2010/main" xmlns="" val="19132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Изпълнението на съдебно решение, постановено от съд, поради това трябва да се разглежда като неразделна част от производството за целите на изчисляване на съответния период (</a:t>
            </a:r>
            <a:r>
              <a:rPr lang="bg-BG" dirty="0" err="1"/>
              <a:t>Martins</a:t>
            </a:r>
            <a:r>
              <a:rPr lang="bg-BG" dirty="0"/>
              <a:t> </a:t>
            </a:r>
            <a:r>
              <a:rPr lang="bg-BG" dirty="0" err="1"/>
              <a:t>Moreira</a:t>
            </a:r>
            <a:r>
              <a:rPr lang="bg-BG" dirty="0"/>
              <a:t> срещу Португалия, § 44;.. </a:t>
            </a:r>
            <a:r>
              <a:rPr lang="bg-BG" dirty="0" err="1"/>
              <a:t>Silva</a:t>
            </a:r>
            <a:r>
              <a:rPr lang="bg-BG" dirty="0"/>
              <a:t> </a:t>
            </a:r>
            <a:r>
              <a:rPr lang="bg-BG" dirty="0" err="1"/>
              <a:t>Pontes</a:t>
            </a:r>
            <a:r>
              <a:rPr lang="bg-BG" dirty="0"/>
              <a:t> срещу Португалия, § 33;. Di </a:t>
            </a:r>
            <a:r>
              <a:rPr lang="bg-BG" dirty="0" err="1"/>
              <a:t>Pede</a:t>
            </a:r>
            <a:r>
              <a:rPr lang="bg-BG" dirty="0"/>
              <a:t> срещу Италия, § 24). Времето не спира да тече, докато установеното  право в процеса  не влезе в сила (</a:t>
            </a:r>
            <a:r>
              <a:rPr lang="bg-BG" dirty="0" err="1"/>
              <a:t>Estima</a:t>
            </a:r>
            <a:r>
              <a:rPr lang="bg-BG" dirty="0"/>
              <a:t> </a:t>
            </a:r>
            <a:r>
              <a:rPr lang="bg-BG" dirty="0" err="1"/>
              <a:t>Jorge</a:t>
            </a:r>
            <a:r>
              <a:rPr lang="bg-BG" dirty="0"/>
              <a:t> V. Португалия, §§ 36-38). 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Разгледано </a:t>
            </a:r>
            <a:r>
              <a:rPr lang="bg-BG" dirty="0"/>
              <a:t>е  производство пред Конституционния съд  и  въпреки че съдът не е компетентен да се произнесе по съществото на спора, неговото решение е в състояние да повлияе на резултата от спора пред обикновените съдилища (</a:t>
            </a:r>
            <a:r>
              <a:rPr lang="bg-BG" dirty="0" err="1"/>
              <a:t>Deumeland</a:t>
            </a:r>
            <a:r>
              <a:rPr lang="bg-BG" dirty="0"/>
              <a:t> срещу Германия, § 77;. </a:t>
            </a:r>
            <a:r>
              <a:rPr lang="bg-BG" dirty="0" err="1"/>
              <a:t>Süßmann</a:t>
            </a:r>
            <a:r>
              <a:rPr lang="bg-BG" dirty="0"/>
              <a:t> . срещу Германия [GC], § 39;. </a:t>
            </a:r>
            <a:r>
              <a:rPr lang="bg-BG" dirty="0" err="1"/>
              <a:t>Pammel</a:t>
            </a:r>
            <a:r>
              <a:rPr lang="bg-BG" dirty="0"/>
              <a:t> срещу Германия, §§ 51-57). Въпреки това, задължението за разглеждане на дела в рамките на разумен период от време не може да се тълкува по същия начин, както за обикновен съд (</a:t>
            </a:r>
            <a:r>
              <a:rPr lang="bg-BG" dirty="0" err="1"/>
              <a:t>Süßmann</a:t>
            </a:r>
            <a:r>
              <a:rPr lang="bg-BG" dirty="0"/>
              <a:t> срещу Германия [GC], § 56;.. </a:t>
            </a:r>
            <a:r>
              <a:rPr lang="bg-BG" dirty="0" err="1"/>
              <a:t>Oršuš</a:t>
            </a:r>
            <a:r>
              <a:rPr lang="bg-BG" dirty="0"/>
              <a:t> и други срещу Хърватия [GC], § 109).</a:t>
            </a:r>
          </a:p>
        </p:txBody>
      </p:sp>
    </p:spTree>
    <p:extLst>
      <p:ext uri="{BB962C8B-B14F-4D97-AF65-F5344CB8AC3E}">
        <p14:creationId xmlns:p14="http://schemas.microsoft.com/office/powerpoint/2010/main" xmlns="" val="69249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Що се отнася до участието на трети лица в гражданското производство, трябва да се направи следното разграничение: когато кандидатът се е намесил във вътрешните производства само на собствено основание  отчита се началния момент на влизането му в производството , а ако кандидатът е декларирал  намерението си да продължи производството като наследник, той или тя може да се оплаче на цялата продължителност на производството (</a:t>
            </a:r>
            <a:r>
              <a:rPr lang="bg-BG" dirty="0" err="1"/>
              <a:t>Scordino</a:t>
            </a:r>
            <a:r>
              <a:rPr lang="bg-BG" dirty="0"/>
              <a:t> V. Италия (няма. 1), § 220). </a:t>
            </a:r>
          </a:p>
        </p:txBody>
      </p:sp>
    </p:spTree>
    <p:extLst>
      <p:ext uri="{BB962C8B-B14F-4D97-AF65-F5344CB8AC3E}">
        <p14:creationId xmlns:p14="http://schemas.microsoft.com/office/powerpoint/2010/main" xmlns="" val="715566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379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bg-BG" dirty="0"/>
              <a:t>(б) Преценката на изискването за разумен срок </a:t>
            </a:r>
            <a:br>
              <a:rPr lang="bg-BG" dirty="0"/>
            </a:br>
            <a:r>
              <a:rPr lang="bg-BG" dirty="0"/>
              <a:t>(I) Принципи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Оценка за  конкретния случай:  разумността на продължителността на производствата, които попадат в обхвата на член 6, § 1, трябва да се преценява за всеки отделен случай в зависимост от особени обстоятелства (решението по делото </a:t>
            </a:r>
            <a:r>
              <a:rPr lang="bg-BG" dirty="0" err="1"/>
              <a:t>Frydlender</a:t>
            </a:r>
            <a:r>
              <a:rPr lang="bg-BG" dirty="0"/>
              <a:t> срещу Франция [GC], § 43.), поради което може да постави обща оценка (</a:t>
            </a:r>
            <a:r>
              <a:rPr lang="bg-BG" dirty="0" err="1"/>
              <a:t>Obermeier</a:t>
            </a:r>
            <a:r>
              <a:rPr lang="bg-BG" dirty="0"/>
              <a:t> срещу Австрия, § 72;.. </a:t>
            </a:r>
            <a:r>
              <a:rPr lang="bg-BG" dirty="0" err="1"/>
              <a:t>Comingersoll</a:t>
            </a:r>
            <a:r>
              <a:rPr lang="bg-BG" dirty="0"/>
              <a:t> SA срещу Португалия [GC], § 23). 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Цялото </a:t>
            </a:r>
            <a:r>
              <a:rPr lang="bg-BG" dirty="0"/>
              <a:t>времетраене на процедурата трябва да бъде взето под внимание (</a:t>
            </a:r>
            <a:r>
              <a:rPr lang="bg-BG" dirty="0" err="1"/>
              <a:t>König</a:t>
            </a:r>
            <a:r>
              <a:rPr lang="bg-BG" dirty="0"/>
              <a:t> V. </a:t>
            </a:r>
            <a:r>
              <a:rPr lang="bg-BG" dirty="0" err="1"/>
              <a:t>Germany</a:t>
            </a:r>
            <a:r>
              <a:rPr lang="bg-BG" dirty="0"/>
              <a:t>, § 98 в края).</a:t>
            </a:r>
          </a:p>
        </p:txBody>
      </p:sp>
    </p:spTree>
    <p:extLst>
      <p:ext uri="{BB962C8B-B14F-4D97-AF65-F5344CB8AC3E}">
        <p14:creationId xmlns:p14="http://schemas.microsoft.com/office/powerpoint/2010/main" xmlns="" val="810324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289451"/>
          </a:xfrm>
        </p:spPr>
        <p:txBody>
          <a:bodyPr>
            <a:noAutofit/>
          </a:bodyPr>
          <a:lstStyle/>
          <a:p>
            <a:r>
              <a:rPr lang="bg-BG" dirty="0" smtClean="0"/>
              <a:t>Докато </a:t>
            </a:r>
            <a:r>
              <a:rPr lang="bg-BG" dirty="0"/>
              <a:t>различни закъснения не могат сами по себе си </a:t>
            </a:r>
            <a:r>
              <a:rPr lang="bg-BG" dirty="0" err="1"/>
              <a:t>породяят</a:t>
            </a:r>
            <a:r>
              <a:rPr lang="bg-BG" dirty="0"/>
              <a:t> такъв въпрос, те могат, когато се разглеждат заедно и кумулативно,  да доведат до това разумният срок да бъде надхвърлен (</a:t>
            </a:r>
            <a:r>
              <a:rPr lang="bg-BG" dirty="0" err="1"/>
              <a:t>Deumeland</a:t>
            </a:r>
            <a:r>
              <a:rPr lang="bg-BG" dirty="0"/>
              <a:t> срещу Германия, § 90.). </a:t>
            </a:r>
          </a:p>
          <a:p>
            <a:r>
              <a:rPr lang="bg-BG" dirty="0" smtClean="0"/>
              <a:t>Забавяне </a:t>
            </a:r>
            <a:r>
              <a:rPr lang="bg-BG" dirty="0"/>
              <a:t>през определен етап от производството може да бъде разрешено, при условие че общата продължителност на производството не е прекомерна (</a:t>
            </a:r>
            <a:r>
              <a:rPr lang="bg-BG" dirty="0" err="1"/>
              <a:t>Pretto</a:t>
            </a:r>
            <a:r>
              <a:rPr lang="bg-BG" dirty="0"/>
              <a:t> и други срещу Италия, § 37.). </a:t>
            </a:r>
          </a:p>
          <a:p>
            <a:r>
              <a:rPr lang="bg-BG" dirty="0" smtClean="0"/>
              <a:t>"[</a:t>
            </a:r>
            <a:r>
              <a:rPr lang="bg-BG" dirty="0"/>
              <a:t>L]  периоди, през които производството ..не се развива ...", без каквито и да било обяснения не са приемливи (</a:t>
            </a:r>
            <a:r>
              <a:rPr lang="bg-BG" dirty="0" err="1"/>
              <a:t>Beaumartin</a:t>
            </a:r>
            <a:r>
              <a:rPr lang="bg-BG" dirty="0"/>
              <a:t> срещу Франция, § 33</a:t>
            </a:r>
            <a:r>
              <a:rPr lang="bg-BG" dirty="0" smtClean="0"/>
              <a:t>.).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/>
              <a:t>Приложимостта на член 6 § 1 на предварителното производство ще зависи от това, дали са изпълнени определени условия (</a:t>
            </a:r>
            <a:r>
              <a:rPr lang="bg-BG" dirty="0" err="1"/>
              <a:t>Micallef</a:t>
            </a:r>
            <a:r>
              <a:rPr lang="bg-BG" dirty="0"/>
              <a:t> V. Малта [GC], §§ 83-86) 0.21 </a:t>
            </a:r>
            <a:r>
              <a:rPr lang="bg-BG" dirty="0" smtClean="0"/>
              <a:t>.</a:t>
            </a:r>
            <a:endParaRPr lang="bg-BG" dirty="0"/>
          </a:p>
          <a:p>
            <a:pPr marL="0" indent="0">
              <a:buNone/>
            </a:pPr>
            <a:r>
              <a:rPr lang="bg-BG" dirty="0" smtClean="0"/>
              <a:t>Завеждане </a:t>
            </a:r>
            <a:r>
              <a:rPr lang="bg-BG" dirty="0"/>
              <a:t>на дело относно отнасянето на въпроса до СЕО / СЕС за </a:t>
            </a:r>
            <a:r>
              <a:rPr lang="bg-BG" dirty="0" err="1"/>
              <a:t>преюдициално</a:t>
            </a:r>
            <a:r>
              <a:rPr lang="bg-BG" dirty="0"/>
              <a:t> запитване не се вземат под  внимание (</a:t>
            </a:r>
            <a:r>
              <a:rPr lang="bg-BG" dirty="0" err="1"/>
              <a:t>Pafitis</a:t>
            </a:r>
            <a:r>
              <a:rPr lang="bg-BG" dirty="0"/>
              <a:t> и др. Срещу Гърция, § 95).</a:t>
            </a:r>
          </a:p>
        </p:txBody>
      </p:sp>
    </p:spTree>
    <p:extLst>
      <p:ext uri="{BB962C8B-B14F-4D97-AF65-F5344CB8AC3E}">
        <p14:creationId xmlns:p14="http://schemas.microsoft.com/office/powerpoint/2010/main" xmlns="" val="3911432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(II) Критерии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Разумността на продължителността на производството трябва да се преценява с оглед на следните критерии, установени от съдебната практика на Съда: сложността на делото, поведението на жалбоподателя и на съответните органи, както и какъв е бил залогът / особен интерес/за жалбоподателя в спора (</a:t>
            </a:r>
            <a:r>
              <a:rPr lang="bg-BG" dirty="0" err="1"/>
              <a:t>Comingersoll</a:t>
            </a:r>
            <a:r>
              <a:rPr lang="bg-BG" dirty="0"/>
              <a:t> SA срещу Португалия [GC];.. решението по делото </a:t>
            </a:r>
            <a:r>
              <a:rPr lang="bg-BG" dirty="0" err="1"/>
              <a:t>Frydlender</a:t>
            </a:r>
            <a:r>
              <a:rPr lang="bg-BG" dirty="0"/>
              <a:t> срещу Франция [GC], § 43;. </a:t>
            </a:r>
            <a:r>
              <a:rPr lang="bg-BG" dirty="0" err="1"/>
              <a:t>Sürmeli</a:t>
            </a:r>
            <a:r>
              <a:rPr lang="bg-BG" dirty="0"/>
              <a:t> срещу Германия [GC], § 128).</a:t>
            </a:r>
          </a:p>
        </p:txBody>
      </p:sp>
    </p:spTree>
    <p:extLst>
      <p:ext uri="{BB962C8B-B14F-4D97-AF65-F5344CB8AC3E}">
        <p14:creationId xmlns:p14="http://schemas.microsoft.com/office/powerpoint/2010/main" xmlns="" val="3750705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сложността на делото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/>
              <a:t>сложността на делото може да отнася както към фактите и на закона (</a:t>
            </a:r>
            <a:r>
              <a:rPr lang="bg-BG" dirty="0" err="1"/>
              <a:t>Katte</a:t>
            </a:r>
            <a:r>
              <a:rPr lang="bg-BG" dirty="0"/>
              <a:t> </a:t>
            </a:r>
            <a:r>
              <a:rPr lang="bg-BG" dirty="0" err="1"/>
              <a:t>Klitsche</a:t>
            </a:r>
            <a:r>
              <a:rPr lang="bg-BG" dirty="0"/>
              <a:t> де ла </a:t>
            </a:r>
            <a:r>
              <a:rPr lang="bg-BG" dirty="0" err="1"/>
              <a:t>Гранж</a:t>
            </a:r>
            <a:r>
              <a:rPr lang="bg-BG" dirty="0"/>
              <a:t> срещу Италия, § 55;.. </a:t>
            </a:r>
            <a:r>
              <a:rPr lang="bg-BG" dirty="0" err="1"/>
              <a:t>Papachelas</a:t>
            </a:r>
            <a:r>
              <a:rPr lang="bg-BG" dirty="0"/>
              <a:t> срещу Гърция [GC] § 39). Тя може да се отнася, например, до участието на няколко страни в случая (H. V. Обединеното кралство, § 72) или на отделните пера на доказателства, които трябва да бъдат получени (</a:t>
            </a:r>
            <a:r>
              <a:rPr lang="bg-BG" dirty="0" err="1"/>
              <a:t>Humen</a:t>
            </a:r>
            <a:r>
              <a:rPr lang="bg-BG" dirty="0"/>
              <a:t> V. Полша [GC] § 63 ). (285 Сложността на вътрешното производство може да се обясни тяхната дължина (</a:t>
            </a:r>
            <a:r>
              <a:rPr lang="bg-BG" dirty="0" err="1"/>
              <a:t>Tiercé</a:t>
            </a:r>
            <a:r>
              <a:rPr lang="bg-BG" dirty="0"/>
              <a:t> V. </a:t>
            </a:r>
            <a:r>
              <a:rPr lang="bg-BG" dirty="0" err="1"/>
              <a:t>San</a:t>
            </a:r>
            <a:r>
              <a:rPr lang="bg-BG" dirty="0"/>
              <a:t> </a:t>
            </a:r>
            <a:r>
              <a:rPr lang="bg-BG" dirty="0" err="1"/>
              <a:t>Marino</a:t>
            </a:r>
            <a:r>
              <a:rPr lang="bg-BG" dirty="0"/>
              <a:t>, § 31).</a:t>
            </a:r>
          </a:p>
        </p:txBody>
      </p:sp>
    </p:spTree>
    <p:extLst>
      <p:ext uri="{BB962C8B-B14F-4D97-AF65-F5344CB8AC3E}">
        <p14:creationId xmlns:p14="http://schemas.microsoft.com/office/powerpoint/2010/main" xmlns="" val="422089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поведение на жалбоподателя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800" dirty="0"/>
              <a:t>Член 6, § 1 не се изисква от страните в спора активно да си сътрудничат със съдебните власти, те не могат да бъдат обвинявани за пълноценно използване на средствата за правна защита, с които разполагат по националното законодателство (</a:t>
            </a:r>
            <a:r>
              <a:rPr lang="bg-BG" sz="1800" dirty="0" err="1"/>
              <a:t>Erkner</a:t>
            </a:r>
            <a:r>
              <a:rPr lang="bg-BG" sz="1800" dirty="0"/>
              <a:t> и </a:t>
            </a:r>
            <a:r>
              <a:rPr lang="bg-BG" sz="1800" dirty="0" err="1"/>
              <a:t>Hofauer</a:t>
            </a:r>
            <a:r>
              <a:rPr lang="bg-BG" sz="1800" dirty="0"/>
              <a:t> V. </a:t>
            </a:r>
            <a:r>
              <a:rPr lang="bg-BG" sz="1800" dirty="0" err="1"/>
              <a:t>Austria</a:t>
            </a:r>
            <a:r>
              <a:rPr lang="bg-BG" sz="1800" dirty="0"/>
              <a:t>, § 68). </a:t>
            </a:r>
          </a:p>
          <a:p>
            <a:pPr marL="0" indent="0">
              <a:buNone/>
            </a:pPr>
            <a:endParaRPr lang="bg-BG" sz="1800" dirty="0" smtClean="0"/>
          </a:p>
          <a:p>
            <a:pPr marL="0" indent="0">
              <a:buNone/>
            </a:pPr>
            <a:r>
              <a:rPr lang="bg-BG" sz="1800" dirty="0" smtClean="0"/>
              <a:t>Засегнатата </a:t>
            </a:r>
            <a:r>
              <a:rPr lang="bg-BG" sz="1800" dirty="0"/>
              <a:t>страна следва да покаже старание при извършването на процесуални действия, отнасящи се до нея, да се въздържа от използване на протакане и да се възползва от възможностите, предоставени от вътрешното право, за съкращаване на производството (</a:t>
            </a:r>
            <a:r>
              <a:rPr lang="bg-BG" sz="1800" dirty="0" err="1"/>
              <a:t>Unión</a:t>
            </a:r>
            <a:r>
              <a:rPr lang="bg-BG" sz="1800" dirty="0"/>
              <a:t> </a:t>
            </a:r>
            <a:r>
              <a:rPr lang="bg-BG" sz="1800" dirty="0" err="1"/>
              <a:t>Alimentaria</a:t>
            </a:r>
            <a:r>
              <a:rPr lang="bg-BG" sz="1800" dirty="0"/>
              <a:t> </a:t>
            </a:r>
            <a:r>
              <a:rPr lang="bg-BG" sz="1800" dirty="0" err="1"/>
              <a:t>Sanders</a:t>
            </a:r>
            <a:r>
              <a:rPr lang="bg-BG" sz="1800" dirty="0"/>
              <a:t> SA V. Испания , § 35). </a:t>
            </a:r>
          </a:p>
          <a:p>
            <a:pPr marL="0" indent="0">
              <a:buNone/>
            </a:pPr>
            <a:endParaRPr lang="bg-BG" sz="1800" dirty="0" smtClean="0"/>
          </a:p>
          <a:p>
            <a:pPr marL="0" indent="0">
              <a:buNone/>
            </a:pPr>
            <a:r>
              <a:rPr lang="bg-BG" sz="1800" dirty="0" smtClean="0"/>
              <a:t>Поведението </a:t>
            </a:r>
            <a:r>
              <a:rPr lang="bg-BG" sz="1800" dirty="0"/>
              <a:t>на страната представлява обективен факт, който не може да бъде приписана на държавата-ответник и които трябва да бъде взети под внимание за целите на определяне на това дали или не разумният срок, посочен в член 6, § 1 е бил превишен (</a:t>
            </a:r>
            <a:r>
              <a:rPr lang="bg-BG" sz="1800" dirty="0" err="1"/>
              <a:t>Poiss</a:t>
            </a:r>
            <a:r>
              <a:rPr lang="bg-BG" sz="1800" dirty="0"/>
              <a:t> V. Австрия , § 57; </a:t>
            </a:r>
            <a:r>
              <a:rPr lang="bg-BG" sz="1800" dirty="0" err="1"/>
              <a:t>Wiesinger</a:t>
            </a:r>
            <a:r>
              <a:rPr lang="bg-BG" sz="1800" dirty="0"/>
              <a:t> срещу Австрия, § 57;.. </a:t>
            </a:r>
            <a:r>
              <a:rPr lang="bg-BG" sz="1800" dirty="0" err="1"/>
              <a:t>Humen</a:t>
            </a:r>
            <a:r>
              <a:rPr lang="bg-BG" sz="1800" dirty="0"/>
              <a:t> срещу Полша [GC], § 66). Поведение на страната само  по себе си не може да се използва, за да оправдае период на неактивност.</a:t>
            </a:r>
          </a:p>
        </p:txBody>
      </p:sp>
    </p:spTree>
    <p:extLst>
      <p:ext uri="{BB962C8B-B14F-4D97-AF65-F5344CB8AC3E}">
        <p14:creationId xmlns:p14="http://schemas.microsoft.com/office/powerpoint/2010/main" xmlns="" val="2412169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64096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800" dirty="0"/>
              <a:t>Някои примери, свързани с поведението на жалбоподателя: </a:t>
            </a:r>
          </a:p>
          <a:p>
            <a:r>
              <a:rPr lang="bg-BG" sz="1800" dirty="0" smtClean="0"/>
              <a:t>Липсата </a:t>
            </a:r>
            <a:r>
              <a:rPr lang="bg-BG" sz="1800" dirty="0"/>
              <a:t>на готовност от страните при подаване на техните заявления може да допринесе решително за забавяне на производството (</a:t>
            </a:r>
            <a:r>
              <a:rPr lang="bg-BG" sz="1800" dirty="0" err="1"/>
              <a:t>Vernillo</a:t>
            </a:r>
            <a:r>
              <a:rPr lang="bg-BG" sz="1800" dirty="0"/>
              <a:t> срещу Франция, § 34.); </a:t>
            </a:r>
          </a:p>
          <a:p>
            <a:r>
              <a:rPr lang="bg-BG" sz="1800" dirty="0" smtClean="0"/>
              <a:t>Чести </a:t>
            </a:r>
            <a:r>
              <a:rPr lang="bg-BG" sz="1800" dirty="0"/>
              <a:t>/ многократни промени на адвоката (. </a:t>
            </a:r>
            <a:r>
              <a:rPr lang="bg-BG" sz="1800" dirty="0" err="1"/>
              <a:t>König</a:t>
            </a:r>
            <a:r>
              <a:rPr lang="bg-BG" sz="1800" dirty="0"/>
              <a:t> срещу Германия, § 103); </a:t>
            </a:r>
          </a:p>
          <a:p>
            <a:r>
              <a:rPr lang="bg-BG" sz="1800" dirty="0" smtClean="0"/>
              <a:t>Искания </a:t>
            </a:r>
            <a:r>
              <a:rPr lang="bg-BG" sz="1800" dirty="0"/>
              <a:t>или бездействия, които оказват влияние върху поведението на производството (. </a:t>
            </a:r>
            <a:r>
              <a:rPr lang="bg-BG" sz="1800" dirty="0" err="1"/>
              <a:t>Acquaviva</a:t>
            </a:r>
            <a:r>
              <a:rPr lang="bg-BG" sz="1800" dirty="0"/>
              <a:t> срещу Франция, § 61); </a:t>
            </a:r>
          </a:p>
          <a:p>
            <a:r>
              <a:rPr lang="bg-BG" sz="1800" dirty="0" smtClean="0"/>
              <a:t>Опит </a:t>
            </a:r>
            <a:r>
              <a:rPr lang="bg-BG" sz="1800" dirty="0"/>
              <a:t>да се постигне приятелско уреждане (. </a:t>
            </a:r>
            <a:r>
              <a:rPr lang="bg-BG" sz="1800" dirty="0" err="1"/>
              <a:t>Пицети</a:t>
            </a:r>
            <a:r>
              <a:rPr lang="bg-BG" sz="1800" dirty="0"/>
              <a:t> срещу Италия § 18; </a:t>
            </a:r>
            <a:r>
              <a:rPr lang="bg-BG" sz="1800" dirty="0" err="1"/>
              <a:t>Laino</a:t>
            </a:r>
            <a:r>
              <a:rPr lang="bg-BG" sz="1800" dirty="0"/>
              <a:t> срещу Италия [GC] § 22.); </a:t>
            </a:r>
          </a:p>
          <a:p>
            <a:r>
              <a:rPr lang="bg-BG" sz="1800" dirty="0" smtClean="0"/>
              <a:t>Производство</a:t>
            </a:r>
            <a:r>
              <a:rPr lang="bg-BG" sz="1800" dirty="0"/>
              <a:t>, образувано по погрешка пред некомпетентен съд (</a:t>
            </a:r>
            <a:r>
              <a:rPr lang="bg-BG" sz="1800" dirty="0" err="1"/>
              <a:t>Beaumartin</a:t>
            </a:r>
            <a:r>
              <a:rPr lang="bg-BG" sz="1800" dirty="0"/>
              <a:t> срещу Франция, § 33</a:t>
            </a:r>
            <a:r>
              <a:rPr lang="bg-BG" sz="1800" dirty="0" smtClean="0"/>
              <a:t>.).</a:t>
            </a:r>
          </a:p>
          <a:p>
            <a:pPr marL="0" indent="0">
              <a:buNone/>
            </a:pPr>
            <a:endParaRPr lang="bg-BG" sz="1800" dirty="0" smtClean="0"/>
          </a:p>
          <a:p>
            <a:pPr marL="0" indent="0">
              <a:buNone/>
            </a:pPr>
            <a:r>
              <a:rPr lang="bg-BG" sz="1800" dirty="0" smtClean="0"/>
              <a:t>Въпреки </a:t>
            </a:r>
            <a:r>
              <a:rPr lang="bg-BG" sz="1800" dirty="0"/>
              <a:t>че местните власти не могат да бъдат държани отговорни за поведението на ответника, тактиката за забавяне, използвани от една от страните не освобождава властите от задължението им да гарантират, че производството е проведено в рамките на разумен период от време (Минчева V. България , § 68).</a:t>
            </a:r>
          </a:p>
        </p:txBody>
      </p:sp>
    </p:spTree>
    <p:extLst>
      <p:ext uri="{BB962C8B-B14F-4D97-AF65-F5344CB8AC3E}">
        <p14:creationId xmlns:p14="http://schemas.microsoft.com/office/powerpoint/2010/main" xmlns="" val="2865745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поведение на компетентните органи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492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600" dirty="0"/>
              <a:t>Само закъснения по вина на държавата, може да обоснове извод за неспазване на изискването за "разумен срок" (</a:t>
            </a:r>
            <a:r>
              <a:rPr lang="bg-BG" sz="1600" dirty="0" err="1"/>
              <a:t>Бухолц</a:t>
            </a:r>
            <a:r>
              <a:rPr lang="bg-BG" sz="1600" dirty="0"/>
              <a:t> срещу Германия, § 49; </a:t>
            </a:r>
            <a:r>
              <a:rPr lang="bg-BG" sz="1600" dirty="0" err="1"/>
              <a:t>Papageorgiou</a:t>
            </a:r>
            <a:r>
              <a:rPr lang="bg-BG" sz="1600" dirty="0"/>
              <a:t> срещу Гърция, § 40;.. </a:t>
            </a:r>
            <a:r>
              <a:rPr lang="bg-BG" sz="1600" dirty="0" err="1"/>
              <a:t>Humen</a:t>
            </a:r>
            <a:r>
              <a:rPr lang="bg-BG" sz="1600" dirty="0"/>
              <a:t> срещу Полша [GC], § 66 ). Държавата е отговорна за всички свои органи: не само съдебните органи, но и всички обществени институции (</a:t>
            </a:r>
            <a:r>
              <a:rPr lang="bg-BG" sz="1600" dirty="0" err="1"/>
              <a:t>Martins</a:t>
            </a:r>
            <a:r>
              <a:rPr lang="bg-BG" sz="1600" dirty="0"/>
              <a:t> </a:t>
            </a:r>
            <a:r>
              <a:rPr lang="bg-BG" sz="1600" dirty="0" err="1"/>
              <a:t>Moreira</a:t>
            </a:r>
            <a:r>
              <a:rPr lang="bg-BG" sz="1600" dirty="0"/>
              <a:t> срещу Португалия, § 60.). </a:t>
            </a:r>
          </a:p>
          <a:p>
            <a:pPr marL="0" indent="0">
              <a:buNone/>
            </a:pPr>
            <a:endParaRPr lang="bg-BG" sz="1600" dirty="0" smtClean="0"/>
          </a:p>
          <a:p>
            <a:pPr marL="0" indent="0">
              <a:buNone/>
            </a:pPr>
            <a:r>
              <a:rPr lang="bg-BG" sz="1600" dirty="0" smtClean="0"/>
              <a:t>Дори </a:t>
            </a:r>
            <a:r>
              <a:rPr lang="bg-BG" sz="1600" dirty="0"/>
              <a:t>и в правни системи, прилагащи принципа, че процесуалната  инициативата е в ръцете на страните, отношението на последния, не освобождава съда от задължението да  осигури бърз процес  - изискване по силата на член 6 § 1 (</a:t>
            </a:r>
            <a:r>
              <a:rPr lang="bg-BG" sz="1600" dirty="0" err="1"/>
              <a:t>Pafitis</a:t>
            </a:r>
            <a:r>
              <a:rPr lang="bg-BG" sz="1600" dirty="0"/>
              <a:t> и др. Срещу Гърция, § 93 ;. </a:t>
            </a:r>
            <a:r>
              <a:rPr lang="bg-BG" sz="1600" dirty="0" err="1"/>
              <a:t>Tiercé</a:t>
            </a:r>
            <a:r>
              <a:rPr lang="bg-BG" sz="1600" dirty="0"/>
              <a:t> срещу Сан Марино, § 31;. </a:t>
            </a:r>
            <a:r>
              <a:rPr lang="bg-BG" sz="1600" dirty="0" err="1"/>
              <a:t>Sürmeli</a:t>
            </a:r>
            <a:r>
              <a:rPr lang="bg-BG" sz="1600" dirty="0"/>
              <a:t> срещу Германия [GC], § 129</a:t>
            </a:r>
            <a:r>
              <a:rPr lang="bg-BG" sz="1600" dirty="0" smtClean="0"/>
              <a:t>).</a:t>
            </a:r>
          </a:p>
          <a:p>
            <a:pPr marL="0" indent="0">
              <a:buNone/>
            </a:pPr>
            <a:endParaRPr lang="bg-BG" sz="1600" dirty="0"/>
          </a:p>
          <a:p>
            <a:pPr marL="0" indent="0">
              <a:buNone/>
            </a:pPr>
            <a:r>
              <a:rPr lang="bg-BG" sz="1600" dirty="0"/>
              <a:t>Същото важи и когато е необходимо съдействието на експерт по време на производството: Отговорността за подготовката на делото и бързото провеждане на съдебния процес е на съдията (</a:t>
            </a:r>
            <a:r>
              <a:rPr lang="bg-BG" sz="1600" dirty="0" err="1"/>
              <a:t>Capuano</a:t>
            </a:r>
            <a:r>
              <a:rPr lang="bg-BG" sz="1600" dirty="0"/>
              <a:t> срещу Италия, §§ 30-31; </a:t>
            </a:r>
            <a:r>
              <a:rPr lang="bg-BG" sz="1600" dirty="0" err="1"/>
              <a:t>Versini</a:t>
            </a:r>
            <a:r>
              <a:rPr lang="bg-BG" sz="1600" dirty="0"/>
              <a:t> V.. Франция, § 29;. </a:t>
            </a:r>
            <a:r>
              <a:rPr lang="bg-BG" sz="1600" dirty="0" err="1"/>
              <a:t>Sürmeli</a:t>
            </a:r>
            <a:r>
              <a:rPr lang="bg-BG" sz="1600" dirty="0"/>
              <a:t> срещу Германия [GC], § 129). 294 Тя е за договарящите държави -да организират своите правни системи по такъв начин, че техните съдилища да могат да гарантират правото на всеки човек да получи окончателно решение по спорове, свързани с гражданските права и задължения в рамките на разумен период от време (</a:t>
            </a:r>
            <a:r>
              <a:rPr lang="bg-BG" sz="1600" dirty="0" err="1"/>
              <a:t>Scordino</a:t>
            </a:r>
            <a:r>
              <a:rPr lang="bg-BG" sz="1600" dirty="0"/>
              <a:t> V. Италия (без . 1) [GC], § 183, и </a:t>
            </a:r>
            <a:r>
              <a:rPr lang="bg-BG" sz="1600" dirty="0" err="1"/>
              <a:t>Sürmeli</a:t>
            </a:r>
            <a:r>
              <a:rPr lang="bg-BG" sz="1600" dirty="0"/>
              <a:t> V. Германия [GC], § 129).</a:t>
            </a:r>
          </a:p>
        </p:txBody>
      </p:sp>
    </p:spTree>
    <p:extLst>
      <p:ext uri="{BB962C8B-B14F-4D97-AF65-F5344CB8AC3E}">
        <p14:creationId xmlns:p14="http://schemas.microsoft.com/office/powerpoint/2010/main" xmlns="" val="3424619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Въпреки, че това задължение се отнася и за Конституционния съд,  изискването  не може да се тълкува по същия начин, както за обикновен съд. Неговата роля като пазител на Конституцията  прави особено необходимо  Конституционният съд понякога да  вземе предвид и други съображения,  не само простото хронологичния ред, по който делата  се вписват в списъка. Такива са естеството на делото и неговото значение в политически и социално изражение (сравни </a:t>
            </a:r>
            <a:r>
              <a:rPr lang="bg-BG" dirty="0" err="1"/>
              <a:t>Süßmann</a:t>
            </a:r>
            <a:r>
              <a:rPr lang="bg-BG" dirty="0"/>
              <a:t> срещу Германия [GC], §§ 56-58;.. </a:t>
            </a:r>
            <a:r>
              <a:rPr lang="bg-BG" dirty="0" err="1"/>
              <a:t>Voggenreiter</a:t>
            </a:r>
            <a:r>
              <a:rPr lang="bg-BG" dirty="0"/>
              <a:t> срещу Германия, §§ 51-52;. </a:t>
            </a:r>
            <a:r>
              <a:rPr lang="bg-BG" dirty="0" err="1"/>
              <a:t>Oršuš</a:t>
            </a:r>
            <a:r>
              <a:rPr lang="bg-BG" dirty="0"/>
              <a:t> и други срещу Хърватия [GC], § 109). Освен това, докато член 6 предвижда, че съдебните производства са бързи,  набляга се и  на по-общия принцип на доброто правораздаване (</a:t>
            </a:r>
            <a:r>
              <a:rPr lang="bg-BG" dirty="0" err="1"/>
              <a:t>Von</a:t>
            </a:r>
            <a:r>
              <a:rPr lang="bg-BG" dirty="0"/>
              <a:t> </a:t>
            </a:r>
            <a:r>
              <a:rPr lang="bg-BG" dirty="0" err="1"/>
              <a:t>Maltzan</a:t>
            </a:r>
            <a:r>
              <a:rPr lang="bg-BG" dirty="0"/>
              <a:t> и др. Срещу Германия (декември) [GC], § 132). Независимо от това, хроничното претоварване не може да оправдае прекомерната продължителност на производството (</a:t>
            </a:r>
            <a:r>
              <a:rPr lang="bg-BG" dirty="0" err="1"/>
              <a:t>Probstmeier</a:t>
            </a:r>
            <a:r>
              <a:rPr lang="bg-BG" dirty="0"/>
              <a:t> V. </a:t>
            </a:r>
            <a:r>
              <a:rPr lang="bg-BG" dirty="0" err="1"/>
              <a:t>Germany</a:t>
            </a:r>
            <a:r>
              <a:rPr lang="bg-BG" dirty="0"/>
              <a:t>, § 64).</a:t>
            </a:r>
          </a:p>
        </p:txBody>
      </p:sp>
    </p:spTree>
    <p:extLst>
      <p:ext uri="{BB962C8B-B14F-4D97-AF65-F5344CB8AC3E}">
        <p14:creationId xmlns:p14="http://schemas.microsoft.com/office/powerpoint/2010/main" xmlns="" val="1899727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2174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800" dirty="0"/>
              <a:t>Докато  задължението е за държавите-членки да организират своите правни системи по такъв начин, че да се гарантира правото на получаване на съдебното решение в рамките на разумен период от време, прекомерно натоварване не може да бъде взето под внимание (</a:t>
            </a:r>
            <a:r>
              <a:rPr lang="bg-BG" sz="1800" dirty="0" err="1"/>
              <a:t>Vocaturo</a:t>
            </a:r>
            <a:r>
              <a:rPr lang="bg-BG" sz="1800" dirty="0"/>
              <a:t> срещу Италия, § 17.; Капело V. Италия, § 17). Въпреки това, временно натрупване на работа не води до отговорност на държавата, при условие че последната е предприела разумни незабавни коригиращи действия, за да се справи изключителната  ситуация от този вид (</a:t>
            </a:r>
            <a:r>
              <a:rPr lang="bg-BG" sz="1800" dirty="0" err="1"/>
              <a:t>Бухолц</a:t>
            </a:r>
            <a:r>
              <a:rPr lang="bg-BG" sz="1800" dirty="0"/>
              <a:t> V. </a:t>
            </a:r>
            <a:r>
              <a:rPr lang="bg-BG" sz="1800" dirty="0" err="1"/>
              <a:t>Germany</a:t>
            </a:r>
            <a:r>
              <a:rPr lang="bg-BG" sz="1800" dirty="0"/>
              <a:t>, § 51). Методите, които могат да се разглеждат като  целесъобразни, включват избор </a:t>
            </a:r>
            <a:r>
              <a:rPr lang="bg-BG" sz="1800" dirty="0" err="1"/>
              <a:t>демата</a:t>
            </a:r>
            <a:r>
              <a:rPr lang="bg-BG" sz="1800" dirty="0"/>
              <a:t> да се разглеждат по определен ред,  не само според  датата, на която са </a:t>
            </a:r>
            <a:r>
              <a:rPr lang="bg-BG" sz="1800" dirty="0" err="1"/>
              <a:t>поостъпили</a:t>
            </a:r>
            <a:r>
              <a:rPr lang="bg-BG" sz="1800" dirty="0"/>
              <a:t>, но от тяхната степен на спешност и важност и, по-специално, според залога за страните. Въпреки това, ако такова състоянието на нещата продължава  се превръща във въпрос на структурна организация, тези методи вече не са достатъчни и държавата трябва да осигури приемането на ефективни мерки (</a:t>
            </a:r>
            <a:r>
              <a:rPr lang="bg-BG" sz="1800" dirty="0" err="1"/>
              <a:t>Цимерман</a:t>
            </a:r>
            <a:r>
              <a:rPr lang="bg-BG" sz="1800" dirty="0"/>
              <a:t> и Щайнер срещу Швейцария, § 29;. Гинчо V. Португалия, § 40). Фактът, че такива  ситуации  на </a:t>
            </a:r>
            <a:r>
              <a:rPr lang="bg-BG" sz="1800" dirty="0" err="1"/>
              <a:t>окаж</a:t>
            </a:r>
            <a:r>
              <a:rPr lang="bg-BG" sz="1800" dirty="0"/>
              <a:t> на работата са станали нещо обичайно не оправдава прекомерната продължителност на производството (</a:t>
            </a:r>
            <a:r>
              <a:rPr lang="bg-BG" sz="1800" dirty="0" err="1"/>
              <a:t>Unión</a:t>
            </a:r>
            <a:r>
              <a:rPr lang="bg-BG" sz="1800" dirty="0"/>
              <a:t> </a:t>
            </a:r>
            <a:r>
              <a:rPr lang="bg-BG" sz="1800" dirty="0" err="1"/>
              <a:t>Alimentaria</a:t>
            </a:r>
            <a:r>
              <a:rPr lang="bg-BG" sz="1800" dirty="0"/>
              <a:t> </a:t>
            </a:r>
            <a:r>
              <a:rPr lang="bg-BG" sz="1800" dirty="0" err="1"/>
              <a:t>Sanders</a:t>
            </a:r>
            <a:r>
              <a:rPr lang="bg-BG" sz="1800" dirty="0"/>
              <a:t> SA V. Испания, § 40).</a:t>
            </a:r>
          </a:p>
        </p:txBody>
      </p:sp>
    </p:spTree>
    <p:extLst>
      <p:ext uri="{BB962C8B-B14F-4D97-AF65-F5344CB8AC3E}">
        <p14:creationId xmlns:p14="http://schemas.microsoft.com/office/powerpoint/2010/main" xmlns="" val="612927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1800" dirty="0"/>
              <a:t>Освен това, въвеждането на реформа, целяща да ускори разглеждането на делата,  не може да оправдае закъсненията, тъй като държавите са задължени да организират влизането в сила и прилагането на такива мерки по начин, чрез който се избягва удължаване на разглеждането на висящи дела (</a:t>
            </a:r>
            <a:r>
              <a:rPr lang="bg-BG" sz="1800" dirty="0" err="1"/>
              <a:t>Fisanotti</a:t>
            </a:r>
            <a:r>
              <a:rPr lang="bg-BG" sz="1800" dirty="0"/>
              <a:t> V. Италия, § 22). В тази връзка, адекватността или по друг начин на вътрешноправните средства за защита, въведени от държава-членка с цел да се предотврати или да предостави обезщетение за проблема с прекалено дългите производства трябва да се преценява  в светлината на принципите, установени от Съда (</a:t>
            </a:r>
            <a:r>
              <a:rPr lang="bg-BG" sz="1800" dirty="0" err="1"/>
              <a:t>Scordino</a:t>
            </a:r>
            <a:r>
              <a:rPr lang="bg-BG" sz="1800" dirty="0"/>
              <a:t> V. Италия (не. 1) [GC], §§ 17:08 ET сл. и 223). </a:t>
            </a:r>
          </a:p>
          <a:p>
            <a:pPr marL="0" indent="0">
              <a:buNone/>
            </a:pPr>
            <a:endParaRPr lang="bg-BG" sz="1800" dirty="0"/>
          </a:p>
          <a:p>
            <a:pPr marL="0" indent="0">
              <a:buNone/>
            </a:pPr>
            <a:r>
              <a:rPr lang="bg-BG" sz="1800" dirty="0" smtClean="0"/>
              <a:t>Държавата </a:t>
            </a:r>
            <a:r>
              <a:rPr lang="bg-BG" sz="1800" dirty="0"/>
              <a:t>също така е отговорна за невъзможността  да се спази изискването за разумен срок в случаите, когато  действията на </a:t>
            </a:r>
            <a:r>
              <a:rPr lang="bg-BG" sz="1800" dirty="0" err="1"/>
              <a:t>съдат</a:t>
            </a:r>
            <a:r>
              <a:rPr lang="bg-BG" sz="1800" dirty="0"/>
              <a:t> се съсредоточава твърде дълго  върху психическото състояние на жалбоподателя. Националните съдилища продължават да имат съмнения в това отношение, въпреки съществуването на пет доклада, удостоверяващи стабилност на умственото състояние на  страната и две молби, така делото е продължило над девет години (</a:t>
            </a:r>
            <a:r>
              <a:rPr lang="bg-BG" sz="1800" dirty="0" err="1"/>
              <a:t>Bock</a:t>
            </a:r>
            <a:r>
              <a:rPr lang="bg-BG" sz="1800" dirty="0"/>
              <a:t> V. </a:t>
            </a:r>
            <a:r>
              <a:rPr lang="bg-BG" sz="1800" dirty="0" err="1"/>
              <a:t>Germany</a:t>
            </a:r>
            <a:r>
              <a:rPr lang="bg-BG" sz="1800" dirty="0"/>
              <a:t>, § 47).</a:t>
            </a:r>
          </a:p>
        </p:txBody>
      </p:sp>
    </p:spTree>
    <p:extLst>
      <p:ext uri="{BB962C8B-B14F-4D97-AF65-F5344CB8AC3E}">
        <p14:creationId xmlns:p14="http://schemas.microsoft.com/office/powerpoint/2010/main" xmlns="" val="183093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/>
              <a:t>Стачка от членове на адвокатската колегия не може сама по себе си  да доведе до отговорност  на държава носи  "разумен срок"; Въпреки това, усилията, полагани от държавата за намаляване на всички възникнали пречки, водещи до   забавяне трябва да се вземат предвид за целите на определянето дали изискването е спазено (</a:t>
            </a:r>
            <a:r>
              <a:rPr lang="bg-BG" dirty="0" err="1"/>
              <a:t>Papageorgiou</a:t>
            </a:r>
            <a:r>
              <a:rPr lang="bg-BG" dirty="0"/>
              <a:t> V. Гърция, § 47). 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Многократните   </a:t>
            </a:r>
            <a:r>
              <a:rPr lang="bg-BG" dirty="0"/>
              <a:t>смени на съдия по делото, водещи до забавяне на  производството, тъй като всеки от съдиите трябва да започне отначало и да се  запознае с делото,  не може да освободи държавата от задълженията си по отношение на изискването за разумен срок, тъй като  задача на държавата е да гарантира, че правораздаването е правилно организирано (</a:t>
            </a:r>
            <a:r>
              <a:rPr lang="bg-BG" dirty="0" err="1"/>
              <a:t>Lechner</a:t>
            </a:r>
            <a:r>
              <a:rPr lang="bg-BG" dirty="0"/>
              <a:t> и </a:t>
            </a:r>
            <a:r>
              <a:rPr lang="bg-BG" dirty="0" err="1"/>
              <a:t>Hess</a:t>
            </a:r>
            <a:r>
              <a:rPr lang="bg-BG" dirty="0"/>
              <a:t> V. </a:t>
            </a:r>
            <a:r>
              <a:rPr lang="bg-BG" dirty="0" err="1"/>
              <a:t>Austria</a:t>
            </a:r>
            <a:r>
              <a:rPr lang="bg-BG" dirty="0"/>
              <a:t>, § 58).</a:t>
            </a:r>
          </a:p>
        </p:txBody>
      </p:sp>
    </p:spTree>
    <p:extLst>
      <p:ext uri="{BB962C8B-B14F-4D97-AF65-F5344CB8AC3E}">
        <p14:creationId xmlns:p14="http://schemas.microsoft.com/office/powerpoint/2010/main" xmlns="" val="2752555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bg-BG" dirty="0"/>
              <a:t>Какъв е залогът в </a:t>
            </a:r>
            <a:r>
              <a:rPr lang="bg-BG" dirty="0" smtClean="0"/>
              <a:t>спора? </a:t>
            </a:r>
            <a:br>
              <a:rPr lang="bg-BG" dirty="0" smtClean="0"/>
            </a:br>
            <a:r>
              <a:rPr lang="bg-BG" dirty="0" smtClean="0"/>
              <a:t>/</a:t>
            </a:r>
            <a:r>
              <a:rPr lang="bg-BG" dirty="0"/>
              <a:t>особен интерес/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bg-BG" dirty="0"/>
              <a:t>Примери за категории случаи, изискващи особена бързина: </a:t>
            </a: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r>
              <a:rPr lang="bg-BG" dirty="0" smtClean="0"/>
              <a:t>Особено </a:t>
            </a:r>
            <a:r>
              <a:rPr lang="bg-BG" dirty="0"/>
              <a:t>старание се изисква в случаите, свързани с гражданското състояние и капацитет (. Бок срещу Германия, § 49; </a:t>
            </a:r>
            <a:r>
              <a:rPr lang="bg-BG" dirty="0" err="1"/>
              <a:t>Laino</a:t>
            </a:r>
            <a:r>
              <a:rPr lang="bg-BG" dirty="0"/>
              <a:t> срещу Италия [GC], § 18; </a:t>
            </a:r>
            <a:r>
              <a:rPr lang="bg-BG" dirty="0" err="1"/>
              <a:t>Mikulić</a:t>
            </a:r>
            <a:r>
              <a:rPr lang="bg-BG" dirty="0"/>
              <a:t> срещу Хърватия, § 44..); </a:t>
            </a:r>
          </a:p>
          <a:p>
            <a:r>
              <a:rPr lang="bg-BG" dirty="0" smtClean="0"/>
              <a:t>Задържане </a:t>
            </a:r>
            <a:r>
              <a:rPr lang="bg-BG" dirty="0"/>
              <a:t>на дете  трябва да се разглежда бързо (</a:t>
            </a:r>
            <a:r>
              <a:rPr lang="bg-BG" dirty="0" err="1"/>
              <a:t>Берехаб</a:t>
            </a:r>
            <a:r>
              <a:rPr lang="bg-BG" dirty="0"/>
              <a:t> срещу Финландия, § 72; </a:t>
            </a:r>
            <a:r>
              <a:rPr lang="bg-BG" dirty="0" err="1"/>
              <a:t>Niederböster</a:t>
            </a:r>
            <a:r>
              <a:rPr lang="bg-BG" dirty="0"/>
              <a:t> срещу Германия, § 39..), Още повече, че когато с течение на времето може да доведе до необратими последици за отношенията родител-дете (</a:t>
            </a:r>
            <a:r>
              <a:rPr lang="bg-BG" dirty="0" err="1"/>
              <a:t>Tsikakis</a:t>
            </a:r>
            <a:r>
              <a:rPr lang="bg-BG" dirty="0"/>
              <a:t> V. . Германия, §§ 64 &amp; 68) - по същия начин, дела, свързани с отговорност и права на  контакт с родителите изискват специална бързина (</a:t>
            </a:r>
            <a:r>
              <a:rPr lang="bg-BG" dirty="0" err="1"/>
              <a:t>Паулсен-Medalen</a:t>
            </a:r>
            <a:r>
              <a:rPr lang="bg-BG" dirty="0"/>
              <a:t> и </a:t>
            </a:r>
            <a:r>
              <a:rPr lang="bg-BG" dirty="0" err="1"/>
              <a:t>Svensson</a:t>
            </a:r>
            <a:r>
              <a:rPr lang="bg-BG" dirty="0"/>
              <a:t> срещу Швеция, § 39; </a:t>
            </a:r>
            <a:r>
              <a:rPr lang="bg-BG" dirty="0" err="1"/>
              <a:t>Laino</a:t>
            </a:r>
            <a:r>
              <a:rPr lang="bg-BG" dirty="0"/>
              <a:t> срещу Италия [GC], § 22</a:t>
            </a:r>
            <a:r>
              <a:rPr lang="bg-BG" dirty="0" smtClean="0"/>
              <a:t>);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55373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bg-BG" dirty="0" smtClean="0"/>
              <a:t>спорове</a:t>
            </a:r>
            <a:r>
              <a:rPr lang="bg-BG" dirty="0"/>
              <a:t>, които са трудови по своя характер изискват бързо вземане на решения (. </a:t>
            </a:r>
            <a:r>
              <a:rPr lang="bg-BG" dirty="0" err="1"/>
              <a:t>Vocaturo</a:t>
            </a:r>
            <a:r>
              <a:rPr lang="bg-BG" dirty="0"/>
              <a:t> срещу Италия, § 17) – когато  въпросът  е  за достъп до свободни професии (. </a:t>
            </a:r>
            <a:r>
              <a:rPr lang="bg-BG" dirty="0" err="1"/>
              <a:t>Thlimmenos</a:t>
            </a:r>
            <a:r>
              <a:rPr lang="bg-BG" dirty="0"/>
              <a:t> срещу Гърция [GC], §§ 60 и 62),  достъп до средствата  за препитание (. </a:t>
            </a:r>
            <a:r>
              <a:rPr lang="bg-BG" dirty="0" err="1"/>
              <a:t>König</a:t>
            </a:r>
            <a:r>
              <a:rPr lang="bg-BG" dirty="0"/>
              <a:t> срещу Германия, § 111), , жалба срещу уволнение (</a:t>
            </a:r>
            <a:r>
              <a:rPr lang="bg-BG" dirty="0" err="1"/>
              <a:t>Бухолц</a:t>
            </a:r>
            <a:r>
              <a:rPr lang="bg-BG" dirty="0"/>
              <a:t> срещу Германия, § 52;. решението по делото </a:t>
            </a:r>
            <a:r>
              <a:rPr lang="bg-BG" dirty="0" err="1"/>
              <a:t>Frydlender</a:t>
            </a:r>
            <a:r>
              <a:rPr lang="bg-BG" dirty="0"/>
              <a:t> срещу Франция [GC], § 45), спиране на жалбоподателя от работа(</a:t>
            </a:r>
            <a:r>
              <a:rPr lang="bg-BG" dirty="0" err="1"/>
              <a:t>Obermeier</a:t>
            </a:r>
            <a:r>
              <a:rPr lang="bg-BG" dirty="0"/>
              <a:t> V. </a:t>
            </a:r>
            <a:r>
              <a:rPr lang="bg-BG" dirty="0" err="1"/>
              <a:t>Austria</a:t>
            </a:r>
            <a:r>
              <a:rPr lang="bg-BG" dirty="0"/>
              <a:t>, § 72), негово преместване (</a:t>
            </a:r>
            <a:r>
              <a:rPr lang="bg-BG" dirty="0" err="1"/>
              <a:t>Sartory</a:t>
            </a:r>
            <a:r>
              <a:rPr lang="bg-BG" dirty="0"/>
              <a:t> V. </a:t>
            </a:r>
            <a:r>
              <a:rPr lang="bg-BG" dirty="0" err="1"/>
              <a:t>France</a:t>
            </a:r>
            <a:r>
              <a:rPr lang="bg-BG" dirty="0"/>
              <a:t>, § 34) или връщането му на работа (</a:t>
            </a:r>
            <a:r>
              <a:rPr lang="bg-BG" dirty="0" err="1"/>
              <a:t>Ruotolo</a:t>
            </a:r>
            <a:r>
              <a:rPr lang="bg-BG" dirty="0"/>
              <a:t> V. Италия, § 117), или порове от  жизненоважно значение за заявителя (</a:t>
            </a:r>
            <a:r>
              <a:rPr lang="bg-BG" dirty="0" err="1"/>
              <a:t>Doustaly</a:t>
            </a:r>
            <a:r>
              <a:rPr lang="bg-BG" dirty="0"/>
              <a:t> V. Франция, § 48). Тази категория включва  спорове за пенсии (. </a:t>
            </a:r>
            <a:r>
              <a:rPr lang="bg-BG" dirty="0" err="1"/>
              <a:t>Боргезе</a:t>
            </a:r>
            <a:r>
              <a:rPr lang="bg-BG" dirty="0"/>
              <a:t> срещу Италия, § 18); </a:t>
            </a:r>
          </a:p>
          <a:p>
            <a:r>
              <a:rPr lang="bg-BG" dirty="0" smtClean="0"/>
              <a:t>Изключителна </a:t>
            </a:r>
            <a:r>
              <a:rPr lang="bg-BG" dirty="0"/>
              <a:t>старание се изисква от страна на властите в случай на страна, която страда от "неизлечима болест" и има "намалена продължителността на живота": X. срещу Франция, § 47;. A. и др. Срещу Дания, §§ 78-81. </a:t>
            </a:r>
          </a:p>
        </p:txBody>
      </p:sp>
    </p:spTree>
    <p:extLst>
      <p:ext uri="{BB962C8B-B14F-4D97-AF65-F5344CB8AC3E}">
        <p14:creationId xmlns:p14="http://schemas.microsoft.com/office/powerpoint/2010/main" xmlns="" val="3703320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Други прецеденти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Специална </a:t>
            </a:r>
            <a:r>
              <a:rPr lang="bg-BG" dirty="0"/>
              <a:t>грижа се изисква от съответните съдебни органи при разследването на жалба, подадена от лице, което твърди, че  е било подложен на насилие от страна на полицейски служители (</a:t>
            </a:r>
            <a:r>
              <a:rPr lang="bg-BG" dirty="0" err="1"/>
              <a:t>Caloc</a:t>
            </a:r>
            <a:r>
              <a:rPr lang="bg-BG" dirty="0"/>
              <a:t> срещу Франция, § 120.); - В случай, когато пенсията за инвалидност на жалбоподателя представлява основната част  от неговите приходи, а в производството, в което той </a:t>
            </a:r>
            <a:r>
              <a:rPr lang="bg-BG" dirty="0" err="1"/>
              <a:t>искаувеличението</a:t>
            </a:r>
            <a:r>
              <a:rPr lang="bg-BG" dirty="0"/>
              <a:t> й, с оглед на влошаването на здравето му,  е от особено значение за него, което оправдава специално усърдие от страна на националните органи (. </a:t>
            </a:r>
            <a:r>
              <a:rPr lang="bg-BG" dirty="0" err="1"/>
              <a:t>Mocié</a:t>
            </a:r>
            <a:r>
              <a:rPr lang="bg-BG" dirty="0"/>
              <a:t> срещу Франция, § 22); </a:t>
            </a:r>
          </a:p>
          <a:p>
            <a:r>
              <a:rPr lang="bg-BG" dirty="0" smtClean="0"/>
              <a:t>В </a:t>
            </a:r>
            <a:r>
              <a:rPr lang="bg-BG" dirty="0"/>
              <a:t>случай, свързан с иск за обезщетение, предявен от лице, което е претърпяло физическа вреда и е на 65 годишна възраст, когато друга страна желае да се  присъедини към производството като граждански ищец, въпросът  за залога изисква за специално старание от местните власти (</a:t>
            </a:r>
            <a:r>
              <a:rPr lang="bg-BG" dirty="0" err="1"/>
              <a:t>Codarcea</a:t>
            </a:r>
            <a:r>
              <a:rPr lang="bg-BG" dirty="0"/>
              <a:t> V. Румъния, § 89). </a:t>
            </a:r>
          </a:p>
          <a:p>
            <a:r>
              <a:rPr lang="bg-BG" dirty="0" smtClean="0"/>
              <a:t>Въпросът </a:t>
            </a:r>
            <a:r>
              <a:rPr lang="bg-BG" dirty="0"/>
              <a:t>на залога на жалбоподателя може да бъде и правото на образование (</a:t>
            </a:r>
            <a:r>
              <a:rPr lang="bg-BG" dirty="0" err="1"/>
              <a:t>Oršuš</a:t>
            </a:r>
            <a:r>
              <a:rPr lang="bg-BG" dirty="0"/>
              <a:t> и други срещу Хърватия [GC], § 109.).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760960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574032"/>
            <a:ext cx="8229600" cy="1143000"/>
          </a:xfrm>
        </p:spPr>
        <p:txBody>
          <a:bodyPr/>
          <a:lstStyle/>
          <a:p>
            <a:r>
              <a:rPr lang="bg-BG" dirty="0" smtClean="0"/>
              <a:t>Благодаря за вниманието!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3163</Words>
  <Application>Microsoft Office PowerPoint</Application>
  <PresentationFormat>Презентация на цял екран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Дължина на производство</vt:lpstr>
      <vt:lpstr>(а) определяне на продължителността на производството</vt:lpstr>
      <vt:lpstr>Слайд 4</vt:lpstr>
      <vt:lpstr>Слайд 5</vt:lpstr>
      <vt:lpstr>Слайд 6</vt:lpstr>
      <vt:lpstr>(б) Преценката на изискването за разумен срок  (I) Принципи</vt:lpstr>
      <vt:lpstr>Слайд 8</vt:lpstr>
      <vt:lpstr>(II) Критерии</vt:lpstr>
      <vt:lpstr>сложността на делото </vt:lpstr>
      <vt:lpstr>поведение на жалбоподателя</vt:lpstr>
      <vt:lpstr>Слайд 12</vt:lpstr>
      <vt:lpstr>поведение на компетентните органи </vt:lpstr>
      <vt:lpstr>Слайд 14</vt:lpstr>
      <vt:lpstr>Слайд 15</vt:lpstr>
      <vt:lpstr>Слайд 16</vt:lpstr>
      <vt:lpstr>Слайд 17</vt:lpstr>
      <vt:lpstr>Какъв е залогът в спора?  /особен интерес/</vt:lpstr>
      <vt:lpstr>Слайд 19</vt:lpstr>
      <vt:lpstr>Други прецеденти 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Административен контрол върху търговията на дребно с лекарствени продукти</dc:title>
  <dc:creator>Mr. V</dc:creator>
  <cp:lastModifiedBy>S</cp:lastModifiedBy>
  <cp:revision>96</cp:revision>
  <dcterms:created xsi:type="dcterms:W3CDTF">2013-11-02T06:20:42Z</dcterms:created>
  <dcterms:modified xsi:type="dcterms:W3CDTF">2014-09-23T08:13:33Z</dcterms:modified>
</cp:coreProperties>
</file>